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57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94FD304E-78CE-4B7C-8508-06A4BE806614}" type="datetimeFigureOut">
              <a:rPr lang="zh-TW" altLang="en-US" smtClean="0"/>
              <a:t>2012/5/10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E0DCD55-8E71-4C67-8EB3-8B0EF37414DD}" type="slidenum">
              <a:rPr lang="zh-TW" altLang="en-US" smtClean="0"/>
              <a:t>‹#›</a:t>
            </a:fld>
            <a:endParaRPr lang="zh-TW" altLang="en-US"/>
          </a:p>
        </p:txBody>
      </p:sp>
    </p:spTree>
    <p:extLst>
      <p:ext uri="{BB962C8B-B14F-4D97-AF65-F5344CB8AC3E}">
        <p14:creationId xmlns:p14="http://schemas.microsoft.com/office/powerpoint/2010/main" val="1401400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94FD304E-78CE-4B7C-8508-06A4BE806614}" type="datetimeFigureOut">
              <a:rPr lang="zh-TW" altLang="en-US" smtClean="0"/>
              <a:t>2012/5/10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E0DCD55-8E71-4C67-8EB3-8B0EF37414DD}" type="slidenum">
              <a:rPr lang="zh-TW" altLang="en-US" smtClean="0"/>
              <a:t>‹#›</a:t>
            </a:fld>
            <a:endParaRPr lang="zh-TW" altLang="en-US"/>
          </a:p>
        </p:txBody>
      </p:sp>
    </p:spTree>
    <p:extLst>
      <p:ext uri="{BB962C8B-B14F-4D97-AF65-F5344CB8AC3E}">
        <p14:creationId xmlns:p14="http://schemas.microsoft.com/office/powerpoint/2010/main" val="1555351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94FD304E-78CE-4B7C-8508-06A4BE806614}" type="datetimeFigureOut">
              <a:rPr lang="zh-TW" altLang="en-US" smtClean="0"/>
              <a:t>2012/5/10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E0DCD55-8E71-4C67-8EB3-8B0EF37414DD}" type="slidenum">
              <a:rPr lang="zh-TW" altLang="en-US" smtClean="0"/>
              <a:t>‹#›</a:t>
            </a:fld>
            <a:endParaRPr lang="zh-TW" altLang="en-US"/>
          </a:p>
        </p:txBody>
      </p:sp>
    </p:spTree>
    <p:extLst>
      <p:ext uri="{BB962C8B-B14F-4D97-AF65-F5344CB8AC3E}">
        <p14:creationId xmlns:p14="http://schemas.microsoft.com/office/powerpoint/2010/main" val="1254678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94FD304E-78CE-4B7C-8508-06A4BE806614}" type="datetimeFigureOut">
              <a:rPr lang="zh-TW" altLang="en-US" smtClean="0"/>
              <a:t>2012/5/10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E0DCD55-8E71-4C67-8EB3-8B0EF37414DD}" type="slidenum">
              <a:rPr lang="zh-TW" altLang="en-US" smtClean="0"/>
              <a:t>‹#›</a:t>
            </a:fld>
            <a:endParaRPr lang="zh-TW" altLang="en-US"/>
          </a:p>
        </p:txBody>
      </p:sp>
    </p:spTree>
    <p:extLst>
      <p:ext uri="{BB962C8B-B14F-4D97-AF65-F5344CB8AC3E}">
        <p14:creationId xmlns:p14="http://schemas.microsoft.com/office/powerpoint/2010/main" val="1701195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94FD304E-78CE-4B7C-8508-06A4BE806614}" type="datetimeFigureOut">
              <a:rPr lang="zh-TW" altLang="en-US" smtClean="0"/>
              <a:t>2012/5/10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E0DCD55-8E71-4C67-8EB3-8B0EF37414DD}" type="slidenum">
              <a:rPr lang="zh-TW" altLang="en-US" smtClean="0"/>
              <a:t>‹#›</a:t>
            </a:fld>
            <a:endParaRPr lang="zh-TW" altLang="en-US"/>
          </a:p>
        </p:txBody>
      </p:sp>
    </p:spTree>
    <p:extLst>
      <p:ext uri="{BB962C8B-B14F-4D97-AF65-F5344CB8AC3E}">
        <p14:creationId xmlns:p14="http://schemas.microsoft.com/office/powerpoint/2010/main" val="3364446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94FD304E-78CE-4B7C-8508-06A4BE806614}" type="datetimeFigureOut">
              <a:rPr lang="zh-TW" altLang="en-US" smtClean="0"/>
              <a:t>2012/5/10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E0DCD55-8E71-4C67-8EB3-8B0EF37414DD}" type="slidenum">
              <a:rPr lang="zh-TW" altLang="en-US" smtClean="0"/>
              <a:t>‹#›</a:t>
            </a:fld>
            <a:endParaRPr lang="zh-TW" altLang="en-US"/>
          </a:p>
        </p:txBody>
      </p:sp>
    </p:spTree>
    <p:extLst>
      <p:ext uri="{BB962C8B-B14F-4D97-AF65-F5344CB8AC3E}">
        <p14:creationId xmlns:p14="http://schemas.microsoft.com/office/powerpoint/2010/main" val="4092013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94FD304E-78CE-4B7C-8508-06A4BE806614}" type="datetimeFigureOut">
              <a:rPr lang="zh-TW" altLang="en-US" smtClean="0"/>
              <a:t>2012/5/10</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9E0DCD55-8E71-4C67-8EB3-8B0EF37414DD}" type="slidenum">
              <a:rPr lang="zh-TW" altLang="en-US" smtClean="0"/>
              <a:t>‹#›</a:t>
            </a:fld>
            <a:endParaRPr lang="zh-TW" altLang="en-US"/>
          </a:p>
        </p:txBody>
      </p:sp>
    </p:spTree>
    <p:extLst>
      <p:ext uri="{BB962C8B-B14F-4D97-AF65-F5344CB8AC3E}">
        <p14:creationId xmlns:p14="http://schemas.microsoft.com/office/powerpoint/2010/main" val="3390952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94FD304E-78CE-4B7C-8508-06A4BE806614}" type="datetimeFigureOut">
              <a:rPr lang="zh-TW" altLang="en-US" smtClean="0"/>
              <a:t>2012/5/10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9E0DCD55-8E71-4C67-8EB3-8B0EF37414DD}" type="slidenum">
              <a:rPr lang="zh-TW" altLang="en-US" smtClean="0"/>
              <a:t>‹#›</a:t>
            </a:fld>
            <a:endParaRPr lang="zh-TW" altLang="en-US"/>
          </a:p>
        </p:txBody>
      </p:sp>
    </p:spTree>
    <p:extLst>
      <p:ext uri="{BB962C8B-B14F-4D97-AF65-F5344CB8AC3E}">
        <p14:creationId xmlns:p14="http://schemas.microsoft.com/office/powerpoint/2010/main" val="3284053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4FD304E-78CE-4B7C-8508-06A4BE806614}" type="datetimeFigureOut">
              <a:rPr lang="zh-TW" altLang="en-US" smtClean="0"/>
              <a:t>2012/5/10</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9E0DCD55-8E71-4C67-8EB3-8B0EF37414DD}" type="slidenum">
              <a:rPr lang="zh-TW" altLang="en-US" smtClean="0"/>
              <a:t>‹#›</a:t>
            </a:fld>
            <a:endParaRPr lang="zh-TW" altLang="en-US"/>
          </a:p>
        </p:txBody>
      </p:sp>
    </p:spTree>
    <p:extLst>
      <p:ext uri="{BB962C8B-B14F-4D97-AF65-F5344CB8AC3E}">
        <p14:creationId xmlns:p14="http://schemas.microsoft.com/office/powerpoint/2010/main" val="1203929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94FD304E-78CE-4B7C-8508-06A4BE806614}" type="datetimeFigureOut">
              <a:rPr lang="zh-TW" altLang="en-US" smtClean="0"/>
              <a:t>2012/5/10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E0DCD55-8E71-4C67-8EB3-8B0EF37414DD}" type="slidenum">
              <a:rPr lang="zh-TW" altLang="en-US" smtClean="0"/>
              <a:t>‹#›</a:t>
            </a:fld>
            <a:endParaRPr lang="zh-TW" altLang="en-US"/>
          </a:p>
        </p:txBody>
      </p:sp>
    </p:spTree>
    <p:extLst>
      <p:ext uri="{BB962C8B-B14F-4D97-AF65-F5344CB8AC3E}">
        <p14:creationId xmlns:p14="http://schemas.microsoft.com/office/powerpoint/2010/main" val="3006074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94FD304E-78CE-4B7C-8508-06A4BE806614}" type="datetimeFigureOut">
              <a:rPr lang="zh-TW" altLang="en-US" smtClean="0"/>
              <a:t>2012/5/10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E0DCD55-8E71-4C67-8EB3-8B0EF37414DD}" type="slidenum">
              <a:rPr lang="zh-TW" altLang="en-US" smtClean="0"/>
              <a:t>‹#›</a:t>
            </a:fld>
            <a:endParaRPr lang="zh-TW" altLang="en-US"/>
          </a:p>
        </p:txBody>
      </p:sp>
    </p:spTree>
    <p:extLst>
      <p:ext uri="{BB962C8B-B14F-4D97-AF65-F5344CB8AC3E}">
        <p14:creationId xmlns:p14="http://schemas.microsoft.com/office/powerpoint/2010/main" val="527300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l="-25000" r="-25000"/>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FD304E-78CE-4B7C-8508-06A4BE806614}" type="datetimeFigureOut">
              <a:rPr lang="zh-TW" altLang="en-US" smtClean="0"/>
              <a:t>2012/5/10</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0DCD55-8E71-4C67-8EB3-8B0EF37414DD}" type="slidenum">
              <a:rPr lang="zh-TW" altLang="en-US" smtClean="0"/>
              <a:t>‹#›</a:t>
            </a:fld>
            <a:endParaRPr lang="zh-TW" altLang="en-US"/>
          </a:p>
        </p:txBody>
      </p:sp>
    </p:spTree>
    <p:extLst>
      <p:ext uri="{BB962C8B-B14F-4D97-AF65-F5344CB8AC3E}">
        <p14:creationId xmlns:p14="http://schemas.microsoft.com/office/powerpoint/2010/main" val="2903085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smtClean="0"/>
              <a:t>Two Great Rulers</a:t>
            </a:r>
            <a:endParaRPr lang="zh-TW" altLang="en-US" dirty="0"/>
          </a:p>
        </p:txBody>
      </p:sp>
      <p:sp>
        <p:nvSpPr>
          <p:cNvPr id="3" name="副標題 2"/>
          <p:cNvSpPr>
            <a:spLocks noGrp="1"/>
          </p:cNvSpPr>
          <p:nvPr>
            <p:ph type="subTitle" idx="1"/>
          </p:nvPr>
        </p:nvSpPr>
        <p:spPr/>
        <p:txBody>
          <a:bodyPr>
            <a:normAutofit lnSpcReduction="10000"/>
          </a:bodyPr>
          <a:lstStyle/>
          <a:p>
            <a:r>
              <a:rPr lang="en-US" altLang="zh-TW" sz="2400" dirty="0" smtClean="0">
                <a:solidFill>
                  <a:schemeClr val="tx1"/>
                </a:solidFill>
              </a:rPr>
              <a:t>971003021</a:t>
            </a:r>
            <a:r>
              <a:rPr lang="zh-TW" altLang="en-US" sz="2400" dirty="0" smtClean="0">
                <a:solidFill>
                  <a:schemeClr val="tx1"/>
                </a:solidFill>
              </a:rPr>
              <a:t>　孫乙鳳</a:t>
            </a:r>
            <a:endParaRPr lang="en-US" altLang="zh-TW" sz="2400" dirty="0" smtClean="0">
              <a:solidFill>
                <a:schemeClr val="tx1"/>
              </a:solidFill>
            </a:endParaRPr>
          </a:p>
          <a:p>
            <a:r>
              <a:rPr lang="en-US" altLang="zh-TW" sz="2400" dirty="0" smtClean="0">
                <a:solidFill>
                  <a:schemeClr val="tx1"/>
                </a:solidFill>
              </a:rPr>
              <a:t>100102050</a:t>
            </a:r>
            <a:r>
              <a:rPr lang="zh-TW" altLang="en-US" sz="2400" dirty="0" smtClean="0">
                <a:solidFill>
                  <a:schemeClr val="tx1"/>
                </a:solidFill>
              </a:rPr>
              <a:t>　黃品盛</a:t>
            </a:r>
            <a:endParaRPr lang="en-US" altLang="zh-TW" sz="2400" dirty="0" smtClean="0">
              <a:solidFill>
                <a:schemeClr val="tx1"/>
              </a:solidFill>
            </a:endParaRPr>
          </a:p>
          <a:p>
            <a:r>
              <a:rPr lang="en-US" altLang="zh-TW" sz="2400" dirty="0" smtClean="0">
                <a:solidFill>
                  <a:schemeClr val="tx1"/>
                </a:solidFill>
              </a:rPr>
              <a:t>100102047</a:t>
            </a:r>
            <a:r>
              <a:rPr lang="zh-TW" altLang="en-US" sz="2400" dirty="0" smtClean="0">
                <a:solidFill>
                  <a:schemeClr val="tx1"/>
                </a:solidFill>
              </a:rPr>
              <a:t>　陳品儒</a:t>
            </a:r>
            <a:endParaRPr lang="en-US" altLang="zh-TW" sz="2400" dirty="0" smtClean="0">
              <a:solidFill>
                <a:schemeClr val="tx1"/>
              </a:solidFill>
            </a:endParaRPr>
          </a:p>
          <a:p>
            <a:r>
              <a:rPr lang="en-US" altLang="zh-TW" sz="2400" dirty="0" smtClean="0">
                <a:solidFill>
                  <a:schemeClr val="tx1"/>
                </a:solidFill>
              </a:rPr>
              <a:t>100102043</a:t>
            </a:r>
            <a:r>
              <a:rPr lang="zh-TW" altLang="en-US" sz="2400" dirty="0" smtClean="0">
                <a:solidFill>
                  <a:schemeClr val="tx1"/>
                </a:solidFill>
              </a:rPr>
              <a:t>　方昭凱</a:t>
            </a:r>
            <a:endParaRPr lang="zh-TW" altLang="en-US" sz="2400" dirty="0">
              <a:solidFill>
                <a:schemeClr val="tx1"/>
              </a:solidFill>
            </a:endParaRPr>
          </a:p>
        </p:txBody>
      </p:sp>
    </p:spTree>
    <p:extLst>
      <p:ext uri="{BB962C8B-B14F-4D97-AF65-F5344CB8AC3E}">
        <p14:creationId xmlns:p14="http://schemas.microsoft.com/office/powerpoint/2010/main" val="32992072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smtClean="0"/>
              <a:t>French East India Company</a:t>
            </a:r>
            <a:endParaRPr lang="zh-TW" altLang="en-US" dirty="0"/>
          </a:p>
        </p:txBody>
      </p:sp>
      <p:sp>
        <p:nvSpPr>
          <p:cNvPr id="3" name="內容版面配置區 2"/>
          <p:cNvSpPr>
            <a:spLocks noGrp="1"/>
          </p:cNvSpPr>
          <p:nvPr>
            <p:ph sz="half" idx="1"/>
          </p:nvPr>
        </p:nvSpPr>
        <p:spPr/>
        <p:txBody>
          <a:bodyPr/>
          <a:lstStyle/>
          <a:p>
            <a:r>
              <a:rPr lang="en-US" altLang="zh-TW" dirty="0" smtClean="0"/>
              <a:t>Founded in 1664.</a:t>
            </a:r>
          </a:p>
          <a:p>
            <a:endParaRPr lang="en-US" altLang="zh-TW" dirty="0" smtClean="0"/>
          </a:p>
          <a:p>
            <a:r>
              <a:rPr lang="en-US" altLang="zh-TW" dirty="0" smtClean="0"/>
              <a:t>Chartered by King Louis XIV for the purpose of trading in the Eastern Hemisphere.</a:t>
            </a:r>
          </a:p>
        </p:txBody>
      </p:sp>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855760"/>
            <a:ext cx="4038600" cy="4014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4539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smtClean="0"/>
              <a:t>17</a:t>
            </a:r>
            <a:r>
              <a:rPr lang="en-US" altLang="zh-TW" baseline="30000" dirty="0" smtClean="0"/>
              <a:t>th</a:t>
            </a:r>
            <a:r>
              <a:rPr lang="en-US" altLang="zh-TW" dirty="0"/>
              <a:t> </a:t>
            </a:r>
            <a:r>
              <a:rPr lang="en-US" altLang="zh-TW" dirty="0" smtClean="0"/>
              <a:t>century </a:t>
            </a:r>
            <a:r>
              <a:rPr lang="en-US" altLang="zh-TW" dirty="0" err="1" smtClean="0"/>
              <a:t>eurasia</a:t>
            </a:r>
            <a:r>
              <a:rPr lang="en-US" altLang="zh-TW" dirty="0" smtClean="0"/>
              <a:t> trade and background</a:t>
            </a:r>
            <a:endParaRPr lang="zh-TW" altLang="en-US" dirty="0"/>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8061887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Trade Routes</a:t>
            </a:r>
            <a:endParaRPr lang="zh-TW" altLang="en-US"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5044" y="1600200"/>
            <a:ext cx="7073912" cy="4525963"/>
          </a:xfrm>
        </p:spPr>
      </p:pic>
    </p:spTree>
    <p:extLst>
      <p:ext uri="{BB962C8B-B14F-4D97-AF65-F5344CB8AC3E}">
        <p14:creationId xmlns:p14="http://schemas.microsoft.com/office/powerpoint/2010/main" val="3252667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Why Louis XIV Sent Jesuits?</a:t>
            </a:r>
            <a:endParaRPr lang="zh-TW" altLang="en-US" dirty="0"/>
          </a:p>
        </p:txBody>
      </p:sp>
      <p:sp>
        <p:nvSpPr>
          <p:cNvPr id="4" name="內容版面配置區 3"/>
          <p:cNvSpPr>
            <a:spLocks noGrp="1"/>
          </p:cNvSpPr>
          <p:nvPr>
            <p:ph sz="half" idx="1"/>
          </p:nvPr>
        </p:nvSpPr>
        <p:spPr/>
        <p:txBody>
          <a:bodyPr/>
          <a:lstStyle/>
          <a:p>
            <a:r>
              <a:rPr lang="en-US" altLang="zh-TW" dirty="0" smtClean="0"/>
              <a:t>Preach Christianity.</a:t>
            </a:r>
          </a:p>
          <a:p>
            <a:r>
              <a:rPr lang="en-US" altLang="zh-TW" dirty="0" smtClean="0"/>
              <a:t>Scientific Exchange.</a:t>
            </a:r>
          </a:p>
          <a:p>
            <a:r>
              <a:rPr lang="en-US" altLang="zh-TW" dirty="0" smtClean="0"/>
              <a:t>But the main mission is to trade with China because a ship with Jesuits on board would not be pirated by other countries especially Catholic nations.</a:t>
            </a:r>
          </a:p>
        </p:txBody>
      </p:sp>
      <p:pic>
        <p:nvPicPr>
          <p:cNvPr id="6" name="內容版面配置區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98031" y="1600200"/>
            <a:ext cx="2938937" cy="4525963"/>
          </a:xfrm>
        </p:spPr>
      </p:pic>
    </p:spTree>
    <p:extLst>
      <p:ext uri="{BB962C8B-B14F-4D97-AF65-F5344CB8AC3E}">
        <p14:creationId xmlns:p14="http://schemas.microsoft.com/office/powerpoint/2010/main" val="9547271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en-US" altLang="zh-TW" dirty="0" smtClean="0"/>
              <a:t>Theories</a:t>
            </a:r>
            <a:endParaRPr lang="zh-TW" altLang="en-US" dirty="0"/>
          </a:p>
        </p:txBody>
      </p:sp>
      <p:sp>
        <p:nvSpPr>
          <p:cNvPr id="6" name="文字版面配置區 5"/>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5635331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Mercantilism</a:t>
            </a:r>
            <a:endParaRPr lang="zh-TW" altLang="en-US" dirty="0"/>
          </a:p>
        </p:txBody>
      </p:sp>
      <p:sp>
        <p:nvSpPr>
          <p:cNvPr id="5" name="內容版面配置區 4"/>
          <p:cNvSpPr>
            <a:spLocks noGrp="1"/>
          </p:cNvSpPr>
          <p:nvPr>
            <p:ph idx="1"/>
          </p:nvPr>
        </p:nvSpPr>
        <p:spPr/>
        <p:txBody>
          <a:bodyPr>
            <a:normAutofit fontScale="92500" lnSpcReduction="10000"/>
          </a:bodyPr>
          <a:lstStyle/>
          <a:p>
            <a:r>
              <a:rPr lang="en-US" altLang="zh-TW" dirty="0"/>
              <a:t>Building a network of overseas </a:t>
            </a:r>
            <a:r>
              <a:rPr lang="en-US" altLang="zh-TW" dirty="0" smtClean="0"/>
              <a:t>colonies.</a:t>
            </a:r>
            <a:endParaRPr lang="en-US" altLang="zh-TW" dirty="0"/>
          </a:p>
          <a:p>
            <a:r>
              <a:rPr lang="en-US" altLang="zh-TW" dirty="0"/>
              <a:t>Forbidding colonies to trade with other </a:t>
            </a:r>
            <a:r>
              <a:rPr lang="en-US" altLang="zh-TW" dirty="0" smtClean="0"/>
              <a:t>nations.</a:t>
            </a:r>
            <a:endParaRPr lang="en-US" altLang="zh-TW" dirty="0"/>
          </a:p>
          <a:p>
            <a:r>
              <a:rPr lang="en-US" altLang="zh-TW" dirty="0"/>
              <a:t>Monopolizing markets with staple </a:t>
            </a:r>
            <a:r>
              <a:rPr lang="en-US" altLang="zh-TW" dirty="0" smtClean="0"/>
              <a:t>ports.</a:t>
            </a:r>
            <a:endParaRPr lang="en-US" altLang="zh-TW" dirty="0"/>
          </a:p>
          <a:p>
            <a:r>
              <a:rPr lang="en-US" altLang="zh-TW" dirty="0"/>
              <a:t>Promote accumulation of gold and </a:t>
            </a:r>
            <a:r>
              <a:rPr lang="en-US" altLang="zh-TW" dirty="0" smtClean="0"/>
              <a:t>silver.</a:t>
            </a:r>
            <a:endParaRPr lang="en-US" altLang="zh-TW" dirty="0"/>
          </a:p>
          <a:p>
            <a:r>
              <a:rPr lang="en-US" altLang="zh-TW" dirty="0"/>
              <a:t>Forbidding trade to be carried in foreign </a:t>
            </a:r>
            <a:r>
              <a:rPr lang="en-US" altLang="zh-TW" dirty="0" smtClean="0"/>
              <a:t>ships.</a:t>
            </a:r>
            <a:endParaRPr lang="en-US" altLang="zh-TW" dirty="0"/>
          </a:p>
          <a:p>
            <a:r>
              <a:rPr lang="en-US" altLang="zh-TW" dirty="0"/>
              <a:t>Export </a:t>
            </a:r>
            <a:r>
              <a:rPr lang="en-US" altLang="zh-TW" dirty="0" smtClean="0"/>
              <a:t>subsidies.</a:t>
            </a:r>
          </a:p>
          <a:p>
            <a:r>
              <a:rPr lang="en-US" altLang="zh-TW" dirty="0"/>
              <a:t>Maximizing the use of domestic </a:t>
            </a:r>
            <a:r>
              <a:rPr lang="en-US" altLang="zh-TW" dirty="0" smtClean="0"/>
              <a:t>resources.</a:t>
            </a:r>
            <a:endParaRPr lang="en-US" altLang="zh-TW" dirty="0"/>
          </a:p>
          <a:p>
            <a:r>
              <a:rPr lang="en-US" altLang="zh-TW" dirty="0"/>
              <a:t>Restricting domestic consumption with non-tariff </a:t>
            </a:r>
            <a:r>
              <a:rPr lang="en-US" altLang="zh-TW" dirty="0" smtClean="0"/>
              <a:t>barriers.</a:t>
            </a:r>
            <a:endParaRPr lang="zh-TW" altLang="en-US" dirty="0"/>
          </a:p>
          <a:p>
            <a:endParaRPr lang="en-US" altLang="zh-TW" dirty="0"/>
          </a:p>
        </p:txBody>
      </p:sp>
    </p:spTree>
    <p:extLst>
      <p:ext uri="{BB962C8B-B14F-4D97-AF65-F5344CB8AC3E}">
        <p14:creationId xmlns:p14="http://schemas.microsoft.com/office/powerpoint/2010/main" val="21994063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t>Postcolonialism</a:t>
            </a:r>
            <a:endParaRPr lang="zh-TW" altLang="en-US" dirty="0"/>
          </a:p>
        </p:txBody>
      </p:sp>
      <p:sp>
        <p:nvSpPr>
          <p:cNvPr id="3" name="內容版面配置區 2"/>
          <p:cNvSpPr>
            <a:spLocks noGrp="1"/>
          </p:cNvSpPr>
          <p:nvPr>
            <p:ph idx="1"/>
          </p:nvPr>
        </p:nvSpPr>
        <p:spPr/>
        <p:txBody>
          <a:bodyPr/>
          <a:lstStyle/>
          <a:p>
            <a:r>
              <a:rPr lang="en-US" altLang="zh-TW" dirty="0" err="1" smtClean="0"/>
              <a:t>Postcolonialism</a:t>
            </a:r>
            <a:r>
              <a:rPr lang="en-US" altLang="zh-TW" dirty="0" smtClean="0"/>
              <a:t> is a reaction to the colonialism and imperialism</a:t>
            </a:r>
          </a:p>
          <a:p>
            <a:r>
              <a:rPr lang="en-US" altLang="zh-TW" dirty="0" err="1" smtClean="0"/>
              <a:t>Postcolonialism</a:t>
            </a:r>
            <a:r>
              <a:rPr lang="en-US" altLang="zh-TW" dirty="0" smtClean="0"/>
              <a:t> comprises history, anthropology, philosophy, linguistics etc.</a:t>
            </a:r>
          </a:p>
          <a:p>
            <a:r>
              <a:rPr lang="en-US" altLang="zh-TW" dirty="0" err="1" smtClean="0"/>
              <a:t>Postcolonialism</a:t>
            </a:r>
            <a:r>
              <a:rPr lang="en-US" altLang="zh-TW" dirty="0" smtClean="0"/>
              <a:t> is a shifted aspect in order to change the viewpoint about Edward Said’s theory</a:t>
            </a:r>
            <a:r>
              <a:rPr lang="en-US" altLang="zh-TW" smtClean="0"/>
              <a:t>, Orientalism.</a:t>
            </a:r>
            <a:endParaRPr lang="zh-TW" altLang="en-US" dirty="0"/>
          </a:p>
        </p:txBody>
      </p:sp>
    </p:spTree>
    <p:extLst>
      <p:ext uri="{BB962C8B-B14F-4D97-AF65-F5344CB8AC3E}">
        <p14:creationId xmlns:p14="http://schemas.microsoft.com/office/powerpoint/2010/main" val="17975002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Ethnocentrism</a:t>
            </a:r>
            <a:endParaRPr lang="zh-TW" altLang="en-US" dirty="0"/>
          </a:p>
        </p:txBody>
      </p:sp>
      <p:sp>
        <p:nvSpPr>
          <p:cNvPr id="3" name="內容版面配置區 2"/>
          <p:cNvSpPr>
            <a:spLocks noGrp="1"/>
          </p:cNvSpPr>
          <p:nvPr>
            <p:ph idx="1"/>
          </p:nvPr>
        </p:nvSpPr>
        <p:spPr/>
        <p:txBody>
          <a:bodyPr/>
          <a:lstStyle/>
          <a:p>
            <a:r>
              <a:rPr lang="en-US" altLang="zh-TW" dirty="0"/>
              <a:t>The term was first created by William G. </a:t>
            </a:r>
            <a:r>
              <a:rPr lang="en-US" altLang="zh-TW" dirty="0" smtClean="0"/>
              <a:t>Sumner.</a:t>
            </a:r>
          </a:p>
          <a:p>
            <a:r>
              <a:rPr lang="en-US" altLang="zh-TW" dirty="0"/>
              <a:t>The expansion of one ethnicity, pride, vanity,      </a:t>
            </a:r>
            <a:r>
              <a:rPr lang="en-US" altLang="zh-TW" dirty="0" smtClean="0"/>
              <a:t>superiority.</a:t>
            </a:r>
            <a:endParaRPr lang="en-US" altLang="zh-TW" dirty="0"/>
          </a:p>
          <a:p>
            <a:r>
              <a:rPr lang="en-US" altLang="zh-TW" dirty="0"/>
              <a:t>Cultural relativism and functionalism were created to against </a:t>
            </a:r>
            <a:r>
              <a:rPr lang="en-US" altLang="zh-TW" dirty="0" smtClean="0"/>
              <a:t>Ethnocentrism.</a:t>
            </a:r>
            <a:endParaRPr lang="zh-TW" altLang="en-US" dirty="0"/>
          </a:p>
          <a:p>
            <a:endParaRPr lang="zh-TW" altLang="en-US" dirty="0"/>
          </a:p>
        </p:txBody>
      </p:sp>
    </p:spTree>
    <p:extLst>
      <p:ext uri="{BB962C8B-B14F-4D97-AF65-F5344CB8AC3E}">
        <p14:creationId xmlns:p14="http://schemas.microsoft.com/office/powerpoint/2010/main" val="11971838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Orientalism</a:t>
            </a:r>
            <a:endParaRPr lang="zh-TW" altLang="en-US" dirty="0"/>
          </a:p>
        </p:txBody>
      </p:sp>
      <p:sp>
        <p:nvSpPr>
          <p:cNvPr id="3" name="內容版面配置區 2"/>
          <p:cNvSpPr>
            <a:spLocks noGrp="1"/>
          </p:cNvSpPr>
          <p:nvPr>
            <p:ph idx="1"/>
          </p:nvPr>
        </p:nvSpPr>
        <p:spPr/>
        <p:txBody>
          <a:bodyPr>
            <a:normAutofit fontScale="92500" lnSpcReduction="10000"/>
          </a:bodyPr>
          <a:lstStyle/>
          <a:p>
            <a:r>
              <a:rPr lang="en-US" altLang="zh-TW" dirty="0"/>
              <a:t>Orientalism is used to describe Middle Eastern, and East Asia </a:t>
            </a:r>
            <a:r>
              <a:rPr lang="en-US" altLang="zh-TW" dirty="0" smtClean="0"/>
              <a:t>cultures.</a:t>
            </a:r>
            <a:endParaRPr lang="en-US" altLang="zh-TW" dirty="0"/>
          </a:p>
          <a:p>
            <a:r>
              <a:rPr lang="en-US" altLang="zh-TW" dirty="0"/>
              <a:t>Orientalism got negative connotation when Edward Said’s defined </a:t>
            </a:r>
            <a:r>
              <a:rPr lang="en-US" altLang="zh-TW" dirty="0" smtClean="0"/>
              <a:t>it.</a:t>
            </a:r>
            <a:endParaRPr lang="en-US" altLang="zh-TW" dirty="0"/>
          </a:p>
          <a:p>
            <a:r>
              <a:rPr lang="zh-TW" altLang="en-US" dirty="0" smtClean="0"/>
              <a:t>薩義德認為東方主義是西方文明為了突顯自我定位所提出的相對比理論，藉由自身經驗來定義東方。</a:t>
            </a:r>
            <a:endParaRPr lang="en-US" altLang="zh-TW" dirty="0" smtClean="0"/>
          </a:p>
          <a:p>
            <a:r>
              <a:rPr lang="zh-TW" altLang="en-US" dirty="0"/>
              <a:t>東方主義為</a:t>
            </a:r>
            <a:r>
              <a:rPr lang="zh-TW" altLang="en-US" dirty="0" smtClean="0"/>
              <a:t>西</a:t>
            </a:r>
            <a:r>
              <a:rPr lang="zh-TW" altLang="en-US" dirty="0"/>
              <a:t>方</a:t>
            </a:r>
            <a:r>
              <a:rPr lang="zh-TW" altLang="en-US" dirty="0" smtClean="0"/>
              <a:t>認定</a:t>
            </a:r>
            <a:r>
              <a:rPr lang="zh-TW" altLang="en-US" dirty="0"/>
              <a:t>東方為異端的，分裂的，落後的角度出發所發展出的對立化、它者化的思維。</a:t>
            </a:r>
            <a:endParaRPr lang="en-US" altLang="zh-TW" dirty="0"/>
          </a:p>
          <a:p>
            <a:endParaRPr lang="zh-TW" altLang="en-US" dirty="0"/>
          </a:p>
        </p:txBody>
      </p:sp>
    </p:spTree>
    <p:extLst>
      <p:ext uri="{BB962C8B-B14F-4D97-AF65-F5344CB8AC3E}">
        <p14:creationId xmlns:p14="http://schemas.microsoft.com/office/powerpoint/2010/main" val="14574614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t>Statism</a:t>
            </a:r>
            <a:endParaRPr lang="zh-TW" altLang="en-US" dirty="0"/>
          </a:p>
        </p:txBody>
      </p:sp>
      <p:sp>
        <p:nvSpPr>
          <p:cNvPr id="3" name="內容版面配置區 2"/>
          <p:cNvSpPr>
            <a:spLocks noGrp="1"/>
          </p:cNvSpPr>
          <p:nvPr>
            <p:ph idx="1"/>
          </p:nvPr>
        </p:nvSpPr>
        <p:spPr/>
        <p:txBody>
          <a:bodyPr/>
          <a:lstStyle/>
          <a:p>
            <a:r>
              <a:rPr lang="en-US" altLang="zh-TW" dirty="0"/>
              <a:t>Government should control economic and social policy to some </a:t>
            </a:r>
            <a:r>
              <a:rPr lang="en-US" altLang="zh-TW" dirty="0" smtClean="0"/>
              <a:t>degree.</a:t>
            </a:r>
          </a:p>
          <a:p>
            <a:endParaRPr lang="en-US" altLang="zh-TW" dirty="0"/>
          </a:p>
          <a:p>
            <a:r>
              <a:rPr lang="en-US" altLang="zh-TW" dirty="0" smtClean="0"/>
              <a:t>Effectively the opposite of Anarchism.</a:t>
            </a:r>
          </a:p>
          <a:p>
            <a:endParaRPr lang="en-US" altLang="zh-TW" dirty="0" smtClean="0"/>
          </a:p>
          <a:p>
            <a:r>
              <a:rPr lang="en-US" altLang="zh-TW" dirty="0" err="1"/>
              <a:t>Minarchists</a:t>
            </a:r>
            <a:r>
              <a:rPr lang="en-US" altLang="zh-TW" dirty="0"/>
              <a:t>, Totalitarians, and Limited Government have different viewpoint to </a:t>
            </a:r>
            <a:r>
              <a:rPr lang="en-US" altLang="zh-TW" dirty="0" err="1" smtClean="0"/>
              <a:t>Statism</a:t>
            </a:r>
            <a:r>
              <a:rPr lang="en-US" altLang="zh-TW" dirty="0" smtClean="0"/>
              <a:t>.</a:t>
            </a:r>
            <a:endParaRPr lang="zh-TW" altLang="en-US" dirty="0"/>
          </a:p>
          <a:p>
            <a:endParaRPr lang="zh-TW" altLang="en-US" dirty="0"/>
          </a:p>
        </p:txBody>
      </p:sp>
    </p:spTree>
    <p:extLst>
      <p:ext uri="{BB962C8B-B14F-4D97-AF65-F5344CB8AC3E}">
        <p14:creationId xmlns:p14="http://schemas.microsoft.com/office/powerpoint/2010/main" val="14951829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itchFamily="65" charset="-120"/>
                <a:ea typeface="標楷體" pitchFamily="65" charset="-120"/>
              </a:rPr>
              <a:t>康熙皇帝</a:t>
            </a:r>
          </a:p>
        </p:txBody>
      </p:sp>
      <p:sp>
        <p:nvSpPr>
          <p:cNvPr id="3" name="內容版面配置區 2"/>
          <p:cNvSpPr>
            <a:spLocks noGrp="1"/>
          </p:cNvSpPr>
          <p:nvPr>
            <p:ph sz="half" idx="1"/>
          </p:nvPr>
        </p:nvSpPr>
        <p:spPr/>
        <p:txBody>
          <a:bodyPr>
            <a:normAutofit lnSpcReduction="10000"/>
          </a:bodyPr>
          <a:lstStyle/>
          <a:p>
            <a:r>
              <a:rPr lang="zh-TW" altLang="en-US" dirty="0" smtClean="0">
                <a:latin typeface="標楷體" pitchFamily="65" charset="-120"/>
                <a:ea typeface="標楷體" pitchFamily="65" charset="-120"/>
              </a:rPr>
              <a:t>本名玄燁，順治皇帝第三子。</a:t>
            </a:r>
            <a:endParaRPr lang="en-US" altLang="zh-TW" dirty="0" smtClean="0">
              <a:latin typeface="標楷體" pitchFamily="65" charset="-120"/>
              <a:ea typeface="標楷體" pitchFamily="65" charset="-120"/>
            </a:endParaRPr>
          </a:p>
          <a:p>
            <a:r>
              <a:rPr lang="zh-TW" altLang="en-US" dirty="0">
                <a:latin typeface="標楷體" pitchFamily="65" charset="-120"/>
                <a:ea typeface="標楷體" pitchFamily="65" charset="-120"/>
              </a:rPr>
              <a:t>登基時僅七歲</a:t>
            </a:r>
            <a:r>
              <a:rPr lang="zh-TW" altLang="en-US" dirty="0" smtClean="0">
                <a:latin typeface="標楷體" pitchFamily="65" charset="-120"/>
                <a:ea typeface="標楷體" pitchFamily="65" charset="-120"/>
              </a:rPr>
              <a:t>，由鰲拜大臣輔政。</a:t>
            </a:r>
            <a:endParaRPr lang="en-US" altLang="zh-TW" dirty="0" smtClean="0">
              <a:latin typeface="標楷體" pitchFamily="65" charset="-120"/>
              <a:ea typeface="標楷體" pitchFamily="65" charset="-120"/>
            </a:endParaRPr>
          </a:p>
          <a:p>
            <a:r>
              <a:rPr lang="zh-TW" altLang="en-US" dirty="0">
                <a:latin typeface="標楷體" pitchFamily="65" charset="-120"/>
                <a:ea typeface="標楷體" pitchFamily="65" charset="-120"/>
              </a:rPr>
              <a:t>在位六十一年</a:t>
            </a:r>
            <a:r>
              <a:rPr lang="zh-TW" altLang="en-US" dirty="0" smtClean="0">
                <a:latin typeface="標楷體" pitchFamily="65" charset="-120"/>
                <a:ea typeface="標楷體" pitchFamily="65" charset="-120"/>
              </a:rPr>
              <a:t>，為中國在位最長的皇帝。</a:t>
            </a:r>
            <a:endParaRPr lang="en-US" altLang="zh-TW" dirty="0" smtClean="0">
              <a:latin typeface="標楷體" pitchFamily="65" charset="-120"/>
              <a:ea typeface="標楷體" pitchFamily="65" charset="-120"/>
            </a:endParaRPr>
          </a:p>
          <a:p>
            <a:r>
              <a:rPr lang="zh-TW" altLang="en-US" dirty="0">
                <a:latin typeface="標楷體" pitchFamily="65" charset="-120"/>
                <a:ea typeface="標楷體" pitchFamily="65" charset="-120"/>
              </a:rPr>
              <a:t>對科學</a:t>
            </a:r>
            <a:r>
              <a:rPr lang="zh-TW" altLang="en-US" dirty="0" smtClean="0">
                <a:latin typeface="標楷體" pitchFamily="65" charset="-120"/>
                <a:ea typeface="標楷體" pitchFamily="65" charset="-120"/>
              </a:rPr>
              <a:t>有著濃厚的興趣。</a:t>
            </a:r>
            <a:endParaRPr lang="en-US" altLang="zh-TW" dirty="0" smtClean="0">
              <a:latin typeface="標楷體" pitchFamily="65" charset="-120"/>
              <a:ea typeface="標楷體" pitchFamily="65" charset="-120"/>
            </a:endParaRPr>
          </a:p>
          <a:p>
            <a:r>
              <a:rPr lang="zh-TW" altLang="en-US" dirty="0">
                <a:latin typeface="標楷體" pitchFamily="65" charset="-120"/>
                <a:ea typeface="標楷體" pitchFamily="65" charset="-120"/>
              </a:rPr>
              <a:t>晚年與教廷發生</a:t>
            </a:r>
            <a:r>
              <a:rPr lang="zh-TW" altLang="en-US" dirty="0">
                <a:solidFill>
                  <a:srgbClr val="FF0000"/>
                </a:solidFill>
                <a:latin typeface="標楷體" pitchFamily="65" charset="-120"/>
                <a:ea typeface="標楷體" pitchFamily="65" charset="-120"/>
              </a:rPr>
              <a:t>禮儀之</a:t>
            </a:r>
            <a:r>
              <a:rPr lang="zh-TW" altLang="en-US" dirty="0" smtClean="0">
                <a:solidFill>
                  <a:srgbClr val="FF0000"/>
                </a:solidFill>
                <a:latin typeface="標楷體" pitchFamily="65" charset="-120"/>
                <a:ea typeface="標楷體" pitchFamily="65" charset="-120"/>
              </a:rPr>
              <a:t>爭</a:t>
            </a:r>
            <a:r>
              <a:rPr lang="zh-TW" altLang="en-US" dirty="0" smtClean="0">
                <a:latin typeface="標楷體" pitchFamily="65" charset="-120"/>
                <a:ea typeface="標楷體" pitchFamily="65" charset="-120"/>
              </a:rPr>
              <a:t>。</a:t>
            </a:r>
            <a:endParaRPr lang="zh-TW" altLang="en-US" dirty="0">
              <a:latin typeface="標楷體" pitchFamily="65" charset="-120"/>
              <a:ea typeface="標楷體" pitchFamily="65" charset="-120"/>
            </a:endParaRPr>
          </a:p>
        </p:txBody>
      </p:sp>
      <p:pic>
        <p:nvPicPr>
          <p:cNvPr id="205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293547" y="1600200"/>
            <a:ext cx="274790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86995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r>
              <a:rPr lang="en-US" altLang="zh-TW" dirty="0" smtClean="0"/>
              <a:t>Conclusion</a:t>
            </a:r>
            <a:endParaRPr lang="zh-TW" altLang="en-US" dirty="0"/>
          </a:p>
        </p:txBody>
      </p:sp>
      <p:sp>
        <p:nvSpPr>
          <p:cNvPr id="7" name="文字版面配置區 6"/>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694486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763688" y="5085184"/>
            <a:ext cx="5486400" cy="1152128"/>
          </a:xfrm>
        </p:spPr>
        <p:txBody>
          <a:bodyPr>
            <a:noAutofit/>
          </a:bodyPr>
          <a:lstStyle/>
          <a:p>
            <a:r>
              <a:rPr lang="en-US" altLang="zh-TW" sz="2800" dirty="0" smtClean="0"/>
              <a:t>Do </a:t>
            </a:r>
            <a:r>
              <a:rPr lang="en-US" altLang="zh-TW" sz="2800" dirty="0" smtClean="0"/>
              <a:t>Louis XIV and </a:t>
            </a:r>
            <a:r>
              <a:rPr lang="en-US" altLang="zh-TW" sz="2800" dirty="0" err="1" smtClean="0"/>
              <a:t>Kangxi</a:t>
            </a:r>
            <a:r>
              <a:rPr lang="en-US" altLang="zh-TW" sz="2800" dirty="0" smtClean="0"/>
              <a:t> Emperor have connection? </a:t>
            </a:r>
            <a:endParaRPr lang="zh-TW" altLang="en-US" sz="2800" dirty="0"/>
          </a:p>
        </p:txBody>
      </p:sp>
      <p:pic>
        <p:nvPicPr>
          <p:cNvPr id="7" name="圖片版面配置區 6"/>
          <p:cNvPicPr>
            <a:picLocks noGrp="1" noChangeAspect="1"/>
          </p:cNvPicPr>
          <p:nvPr>
            <p:ph type="pic" idx="1"/>
          </p:nvPr>
        </p:nvPicPr>
        <p:blipFill>
          <a:blip r:embed="rId2">
            <a:extLst>
              <a:ext uri="{28A0092B-C50C-407E-A947-70E740481C1C}">
                <a14:useLocalDpi xmlns:a14="http://schemas.microsoft.com/office/drawing/2010/main" val="0"/>
              </a:ext>
            </a:extLst>
          </a:blip>
          <a:srcRect l="251" r="251"/>
          <a:stretch>
            <a:fillRect/>
          </a:stretch>
        </p:blipFill>
        <p:spPr/>
      </p:pic>
    </p:spTree>
    <p:extLst>
      <p:ext uri="{BB962C8B-B14F-4D97-AF65-F5344CB8AC3E}">
        <p14:creationId xmlns:p14="http://schemas.microsoft.com/office/powerpoint/2010/main" val="7009898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p:txBody>
          <a:bodyPr/>
          <a:lstStyle/>
          <a:p>
            <a:endParaRPr lang="zh-TW" altLang="en-US"/>
          </a:p>
        </p:txBody>
      </p:sp>
      <p:sp>
        <p:nvSpPr>
          <p:cNvPr id="6" name="內容版面配置區 5"/>
          <p:cNvSpPr>
            <a:spLocks noGrp="1"/>
          </p:cNvSpPr>
          <p:nvPr>
            <p:ph sz="half" idx="1"/>
          </p:nvPr>
        </p:nvSpPr>
        <p:spPr/>
        <p:txBody>
          <a:bodyPr/>
          <a:lstStyle/>
          <a:p>
            <a:r>
              <a:rPr lang="en-US" altLang="zh-TW" dirty="0" smtClean="0"/>
              <a:t>Actually, the China-France relations started to </a:t>
            </a:r>
            <a:r>
              <a:rPr lang="en-US" altLang="zh-TW" dirty="0" smtClean="0"/>
              <a:t>emerge </a:t>
            </a:r>
            <a:r>
              <a:rPr lang="en-US" altLang="zh-TW" dirty="0" smtClean="0"/>
              <a:t>between the two great kings, but the activities mainly through the Jesuits not between them.  </a:t>
            </a:r>
          </a:p>
        </p:txBody>
      </p:sp>
      <p:pic>
        <p:nvPicPr>
          <p:cNvPr id="9" name="內容版面配置區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04048" y="1628800"/>
            <a:ext cx="3168352" cy="4279764"/>
          </a:xfrm>
        </p:spPr>
      </p:pic>
    </p:spTree>
    <p:extLst>
      <p:ext uri="{BB962C8B-B14F-4D97-AF65-F5344CB8AC3E}">
        <p14:creationId xmlns:p14="http://schemas.microsoft.com/office/powerpoint/2010/main" val="42737460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half" idx="1"/>
          </p:nvPr>
        </p:nvSpPr>
        <p:spPr/>
        <p:txBody>
          <a:bodyPr/>
          <a:lstStyle/>
          <a:p>
            <a:r>
              <a:rPr lang="en-US" altLang="zh-TW" dirty="0" smtClean="0"/>
              <a:t>Though there is a letter that Sun King sent to Emperor </a:t>
            </a:r>
            <a:r>
              <a:rPr lang="en-US" altLang="zh-TW" dirty="0" err="1" smtClean="0"/>
              <a:t>Kangxi</a:t>
            </a:r>
            <a:r>
              <a:rPr lang="en-US" altLang="zh-TW" dirty="0" smtClean="0"/>
              <a:t>, we still can not consider that they have direct relations. (Due to the letter was not sent successfully.)</a:t>
            </a:r>
            <a:endParaRPr lang="zh-TW" altLang="en-US"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350650" y="1601369"/>
            <a:ext cx="2633700" cy="4523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77799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half" idx="1"/>
          </p:nvPr>
        </p:nvSpPr>
        <p:spPr/>
        <p:txBody>
          <a:bodyPr/>
          <a:lstStyle/>
          <a:p>
            <a:r>
              <a:rPr lang="en-US" altLang="zh-TW" dirty="0" smtClean="0"/>
              <a:t>Thus, we think that the two great kings have little connection. The reason why the Palace Museum put them together is to create a topic to publicize the exhibition.</a:t>
            </a:r>
            <a:endParaRPr lang="zh-TW" altLang="en-US" dirty="0"/>
          </a:p>
        </p:txBody>
      </p:sp>
      <p:pic>
        <p:nvPicPr>
          <p:cNvPr id="205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936356" y="1600200"/>
            <a:ext cx="346228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76932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p:txBody>
          <a:bodyPr/>
          <a:lstStyle/>
          <a:p>
            <a:r>
              <a:rPr lang="en-US" altLang="zh-TW" dirty="0" smtClean="0"/>
              <a:t>Thank you for your attention. </a:t>
            </a:r>
            <a:r>
              <a:rPr lang="zh-TW" altLang="en-US" dirty="0" smtClean="0"/>
              <a:t>ˊ</a:t>
            </a:r>
            <a:r>
              <a:rPr lang="en-US" altLang="zh-TW" dirty="0" smtClean="0"/>
              <a:t>_&gt;ˋ</a:t>
            </a:r>
            <a:endParaRPr lang="zh-TW" altLang="en-US" dirty="0"/>
          </a:p>
        </p:txBody>
      </p:sp>
      <p:sp>
        <p:nvSpPr>
          <p:cNvPr id="6" name="副標題 5"/>
          <p:cNvSpPr>
            <a:spLocks noGrp="1"/>
          </p:cNvSpPr>
          <p:nvPr>
            <p:ph type="subTitle" idx="1"/>
          </p:nvPr>
        </p:nvSpPr>
        <p:spPr/>
        <p:txBody>
          <a:bodyPr/>
          <a:lstStyle/>
          <a:p>
            <a:endParaRPr lang="zh-TW" altLang="en-US" dirty="0"/>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200" y="3070250"/>
            <a:ext cx="2520280" cy="3566434"/>
          </a:xfrm>
          <a:prstGeom prst="rect">
            <a:avLst/>
          </a:prstGeom>
        </p:spPr>
      </p:pic>
    </p:spTree>
    <p:extLst>
      <p:ext uri="{BB962C8B-B14F-4D97-AF65-F5344CB8AC3E}">
        <p14:creationId xmlns:p14="http://schemas.microsoft.com/office/powerpoint/2010/main" val="23961048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Louis XIV</a:t>
            </a:r>
            <a:endParaRPr lang="zh-TW" altLang="en-US" dirty="0"/>
          </a:p>
        </p:txBody>
      </p:sp>
      <p:sp>
        <p:nvSpPr>
          <p:cNvPr id="3" name="內容版面配置區 2"/>
          <p:cNvSpPr>
            <a:spLocks noGrp="1"/>
          </p:cNvSpPr>
          <p:nvPr>
            <p:ph sz="half" idx="1"/>
          </p:nvPr>
        </p:nvSpPr>
        <p:spPr/>
        <p:txBody>
          <a:bodyPr>
            <a:normAutofit lnSpcReduction="10000"/>
          </a:bodyPr>
          <a:lstStyle/>
          <a:p>
            <a:r>
              <a:rPr lang="zh-TW" altLang="en-US" dirty="0" smtClean="0">
                <a:latin typeface="標楷體" pitchFamily="65" charset="-120"/>
                <a:ea typeface="標楷體" pitchFamily="65" charset="-120"/>
              </a:rPr>
              <a:t>波旁王朝的君主，五歲登基，但直到二十三歲前為紅衣主教馬薩林攝政。</a:t>
            </a:r>
            <a:endParaRPr lang="en-US" altLang="zh-TW" dirty="0" smtClean="0">
              <a:latin typeface="標楷體" pitchFamily="65" charset="-120"/>
              <a:ea typeface="標楷體" pitchFamily="65" charset="-120"/>
            </a:endParaRPr>
          </a:p>
          <a:p>
            <a:r>
              <a:rPr lang="zh-TW" altLang="en-US" dirty="0" smtClean="0">
                <a:latin typeface="標楷體" pitchFamily="65" charset="-120"/>
                <a:ea typeface="標楷體" pitchFamily="65" charset="-120"/>
              </a:rPr>
              <a:t>在位七十二年，為史上在位最久之君主之一。</a:t>
            </a:r>
            <a:endParaRPr lang="en-US" altLang="zh-TW" dirty="0" smtClean="0">
              <a:latin typeface="標楷體" pitchFamily="65" charset="-120"/>
              <a:ea typeface="標楷體" pitchFamily="65" charset="-120"/>
            </a:endParaRPr>
          </a:p>
          <a:p>
            <a:r>
              <a:rPr lang="zh-TW" altLang="en-US" dirty="0">
                <a:latin typeface="標楷體" pitchFamily="65" charset="-120"/>
                <a:ea typeface="標楷體" pitchFamily="65" charset="-120"/>
              </a:rPr>
              <a:t>因在戲劇中飾演太陽神阿波羅而被稱為太陽王。</a:t>
            </a:r>
          </a:p>
        </p:txBody>
      </p:sp>
      <p:pic>
        <p:nvPicPr>
          <p:cNvPr id="1027" name="Picture 3"/>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980927" y="1600200"/>
            <a:ext cx="337314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76091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itchFamily="65" charset="-120"/>
                <a:ea typeface="標楷體" pitchFamily="65" charset="-120"/>
              </a:rPr>
              <a:t>相似之處</a:t>
            </a:r>
            <a:endParaRPr lang="zh-TW" altLang="en-US" dirty="0">
              <a:latin typeface="標楷體" pitchFamily="65" charset="-120"/>
              <a:ea typeface="標楷體" pitchFamily="65" charset="-120"/>
            </a:endParaRPr>
          </a:p>
        </p:txBody>
      </p:sp>
      <p:sp>
        <p:nvSpPr>
          <p:cNvPr id="3" name="內容版面配置區 2"/>
          <p:cNvSpPr>
            <a:spLocks noGrp="1"/>
          </p:cNvSpPr>
          <p:nvPr>
            <p:ph sz="half" idx="1"/>
          </p:nvPr>
        </p:nvSpPr>
        <p:spPr/>
        <p:txBody>
          <a:bodyPr/>
          <a:lstStyle/>
          <a:p>
            <a:r>
              <a:rPr lang="zh-TW" altLang="en-US" dirty="0" smtClean="0">
                <a:latin typeface="標楷體" pitchFamily="65" charset="-120"/>
                <a:ea typeface="標楷體" pitchFamily="65" charset="-120"/>
              </a:rPr>
              <a:t>幼年登基，而後奪回政權。</a:t>
            </a:r>
            <a:endParaRPr lang="en-US" altLang="zh-TW" dirty="0" smtClean="0">
              <a:latin typeface="標楷體" pitchFamily="65" charset="-120"/>
              <a:ea typeface="標楷體" pitchFamily="65" charset="-120"/>
            </a:endParaRPr>
          </a:p>
          <a:p>
            <a:r>
              <a:rPr lang="zh-TW" altLang="en-US" dirty="0">
                <a:latin typeface="標楷體" pitchFamily="65" charset="-120"/>
                <a:ea typeface="標楷體" pitchFamily="65" charset="-120"/>
              </a:rPr>
              <a:t>在位時間皆超過六十年</a:t>
            </a:r>
            <a:r>
              <a:rPr lang="zh-TW" altLang="en-US" dirty="0" smtClean="0">
                <a:latin typeface="標楷體" pitchFamily="65" charset="-120"/>
                <a:ea typeface="標楷體" pitchFamily="65" charset="-120"/>
              </a:rPr>
              <a:t>。</a:t>
            </a:r>
            <a:endParaRPr lang="en-US" altLang="zh-TW" dirty="0" smtClean="0">
              <a:latin typeface="標楷體" pitchFamily="65" charset="-120"/>
              <a:ea typeface="標楷體" pitchFamily="65" charset="-120"/>
            </a:endParaRPr>
          </a:p>
          <a:p>
            <a:r>
              <a:rPr lang="zh-TW" altLang="en-US" dirty="0">
                <a:latin typeface="標楷體" pitchFamily="65" charset="-120"/>
                <a:ea typeface="標楷體" pitchFamily="65" charset="-120"/>
              </a:rPr>
              <a:t>中法在此時皆為</a:t>
            </a:r>
            <a:r>
              <a:rPr lang="zh-TW" altLang="en-US" dirty="0" smtClean="0">
                <a:latin typeface="標楷體" pitchFamily="65" charset="-120"/>
                <a:ea typeface="標楷體" pitchFamily="65" charset="-120"/>
              </a:rPr>
              <a:t>盛世。</a:t>
            </a:r>
            <a:endParaRPr lang="en-US" altLang="zh-TW" dirty="0" smtClean="0">
              <a:latin typeface="標楷體" pitchFamily="65" charset="-120"/>
              <a:ea typeface="標楷體" pitchFamily="65" charset="-120"/>
            </a:endParaRPr>
          </a:p>
          <a:p>
            <a:r>
              <a:rPr lang="zh-TW" altLang="en-US" dirty="0">
                <a:latin typeface="標楷體" pitchFamily="65" charset="-120"/>
                <a:ea typeface="標楷體" pitchFamily="65" charset="-120"/>
              </a:rPr>
              <a:t>統治晚期皆出現弊病</a:t>
            </a:r>
            <a:r>
              <a:rPr lang="zh-TW" altLang="en-US" dirty="0" smtClean="0">
                <a:latin typeface="標楷體" pitchFamily="65" charset="-120"/>
                <a:ea typeface="標楷體" pitchFamily="65" charset="-120"/>
              </a:rPr>
              <a:t>。</a:t>
            </a:r>
            <a:endParaRPr lang="en-US" altLang="zh-TW" dirty="0" smtClean="0">
              <a:latin typeface="標楷體" pitchFamily="65" charset="-120"/>
              <a:ea typeface="標楷體" pitchFamily="65" charset="-120"/>
            </a:endParaRPr>
          </a:p>
          <a:p>
            <a:r>
              <a:rPr lang="zh-TW" altLang="en-US" dirty="0">
                <a:latin typeface="標楷體" pitchFamily="65" charset="-120"/>
                <a:ea typeface="標楷體" pitchFamily="65" charset="-120"/>
              </a:rPr>
              <a:t>統治期間領土皆</a:t>
            </a:r>
            <a:r>
              <a:rPr lang="zh-TW" altLang="en-US" dirty="0" smtClean="0">
                <a:latin typeface="標楷體" pitchFamily="65" charset="-120"/>
                <a:ea typeface="標楷體" pitchFamily="65" charset="-120"/>
              </a:rPr>
              <a:t>擴張。</a:t>
            </a:r>
            <a:endParaRPr lang="zh-TW" altLang="en-US" dirty="0">
              <a:latin typeface="標楷體" pitchFamily="65" charset="-120"/>
              <a:ea typeface="標楷體" pitchFamily="65" charset="-120"/>
            </a:endParaRPr>
          </a:p>
        </p:txBody>
      </p:sp>
      <p:pic>
        <p:nvPicPr>
          <p:cNvPr id="5" name="內容版面配置區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69255" y="1600200"/>
            <a:ext cx="3396489" cy="4525963"/>
          </a:xfrm>
        </p:spPr>
      </p:pic>
    </p:spTree>
    <p:extLst>
      <p:ext uri="{BB962C8B-B14F-4D97-AF65-F5344CB8AC3E}">
        <p14:creationId xmlns:p14="http://schemas.microsoft.com/office/powerpoint/2010/main" val="18397799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smtClean="0">
                <a:latin typeface="標楷體" pitchFamily="65" charset="-120"/>
                <a:ea typeface="標楷體" pitchFamily="65" charset="-120"/>
              </a:rPr>
              <a:t>中國文化、建築、器物、思想</a:t>
            </a:r>
            <a:endParaRPr lang="zh-TW" altLang="en-US" dirty="0">
              <a:latin typeface="標楷體" pitchFamily="65" charset="-120"/>
              <a:ea typeface="標楷體" pitchFamily="65" charset="-120"/>
            </a:endParaRPr>
          </a:p>
        </p:txBody>
      </p:sp>
      <p:sp>
        <p:nvSpPr>
          <p:cNvPr id="6" name="內容版面配置區 5"/>
          <p:cNvSpPr>
            <a:spLocks noGrp="1"/>
          </p:cNvSpPr>
          <p:nvPr>
            <p:ph idx="1"/>
          </p:nvPr>
        </p:nvSpPr>
        <p:spPr/>
        <p:txBody>
          <a:bodyPr>
            <a:normAutofit fontScale="70000" lnSpcReduction="20000"/>
          </a:bodyPr>
          <a:lstStyle/>
          <a:p>
            <a:r>
              <a:rPr lang="zh-TW" altLang="en-US" dirty="0" smtClean="0">
                <a:latin typeface="標楷體" pitchFamily="65" charset="-120"/>
                <a:ea typeface="標楷體" pitchFamily="65" charset="-120"/>
              </a:rPr>
              <a:t>中國文化以儒家思想為主</a:t>
            </a:r>
            <a:r>
              <a:rPr lang="zh-TW" altLang="en-US" dirty="0">
                <a:latin typeface="標楷體" pitchFamily="65" charset="-120"/>
                <a:ea typeface="標楷體" pitchFamily="65" charset="-120"/>
              </a:rPr>
              <a:t>；</a:t>
            </a:r>
            <a:r>
              <a:rPr lang="zh-TW" altLang="zh-TW" dirty="0" smtClean="0">
                <a:latin typeface="標楷體" pitchFamily="65" charset="-120"/>
                <a:ea typeface="標楷體" pitchFamily="65" charset="-120"/>
              </a:rPr>
              <a:t>儒家注重自身修養並講求倫理道德，其中心思想乃</a:t>
            </a:r>
            <a:r>
              <a:rPr lang="zh-TW" altLang="zh-TW" dirty="0" smtClean="0">
                <a:solidFill>
                  <a:srgbClr val="FF0000"/>
                </a:solidFill>
                <a:latin typeface="標楷體" pitchFamily="65" charset="-120"/>
                <a:ea typeface="標楷體" pitchFamily="65" charset="-120"/>
              </a:rPr>
              <a:t>「仁義」</a:t>
            </a:r>
            <a:r>
              <a:rPr lang="zh-TW" altLang="zh-TW" dirty="0" smtClean="0">
                <a:latin typeface="標楷體" pitchFamily="65" charset="-120"/>
                <a:ea typeface="標楷體" pitchFamily="65" charset="-120"/>
              </a:rPr>
              <a:t>，也就是人與人之間應注重和諧的關係</a:t>
            </a:r>
            <a:r>
              <a:rPr lang="zh-TW" altLang="en-US" dirty="0">
                <a:latin typeface="標楷體" pitchFamily="65" charset="-120"/>
                <a:ea typeface="標楷體" pitchFamily="65" charset="-120"/>
              </a:rPr>
              <a:t>；注重群體關係甚於個人自由</a:t>
            </a:r>
            <a:r>
              <a:rPr lang="zh-TW" altLang="en-US" dirty="0" smtClean="0">
                <a:latin typeface="標楷體" pitchFamily="65" charset="-120"/>
                <a:ea typeface="標楷體" pitchFamily="65" charset="-120"/>
              </a:rPr>
              <a:t>。</a:t>
            </a:r>
            <a:endParaRPr lang="en-US" altLang="zh-TW" dirty="0" smtClean="0">
              <a:latin typeface="標楷體" pitchFamily="65" charset="-120"/>
              <a:ea typeface="標楷體" pitchFamily="65" charset="-120"/>
            </a:endParaRPr>
          </a:p>
          <a:p>
            <a:endParaRPr lang="en-US" altLang="zh-TW" dirty="0">
              <a:latin typeface="標楷體" pitchFamily="65" charset="-120"/>
              <a:ea typeface="標楷體" pitchFamily="65" charset="-120"/>
            </a:endParaRPr>
          </a:p>
          <a:p>
            <a:r>
              <a:rPr lang="zh-TW" altLang="en-US" dirty="0">
                <a:latin typeface="標楷體" pitchFamily="65" charset="-120"/>
                <a:ea typeface="標楷體" pitchFamily="65" charset="-120"/>
              </a:rPr>
              <a:t>和西方建築的磚石體系不同，中國傳統建築以木結構為主。</a:t>
            </a:r>
            <a:r>
              <a:rPr lang="zh-TW" altLang="zh-TW" dirty="0" smtClean="0">
                <a:latin typeface="標楷體" pitchFamily="65" charset="-120"/>
                <a:ea typeface="標楷體" pitchFamily="65" charset="-120"/>
              </a:rPr>
              <a:t>中國木結構體系歷來採用構架制的結構原理，以四根立柱，上加橫樑、豎枋而構成「間」，斗栱是中國木架建結構中的關鍵部件，其作用是在柱子上伸出懸臂樑承托出簷部分的重量。</a:t>
            </a:r>
            <a:endParaRPr lang="en-US" altLang="zh-TW" dirty="0" smtClean="0">
              <a:latin typeface="標楷體" pitchFamily="65" charset="-120"/>
              <a:ea typeface="標楷體" pitchFamily="65" charset="-120"/>
            </a:endParaRPr>
          </a:p>
          <a:p>
            <a:endParaRPr lang="en-US" altLang="zh-TW" dirty="0" smtClean="0">
              <a:latin typeface="標楷體" pitchFamily="65" charset="-120"/>
              <a:ea typeface="標楷體" pitchFamily="65" charset="-120"/>
            </a:endParaRPr>
          </a:p>
          <a:p>
            <a:r>
              <a:rPr lang="zh-TW" altLang="en-US" dirty="0" smtClean="0">
                <a:latin typeface="標楷體" pitchFamily="65" charset="-120"/>
                <a:ea typeface="標楷體" pitchFamily="65" charset="-120"/>
              </a:rPr>
              <a:t>中國器物如繪畫及雕塑上重</a:t>
            </a:r>
            <a:r>
              <a:rPr lang="zh-TW" altLang="en-US" dirty="0">
                <a:solidFill>
                  <a:srgbClr val="FF0000"/>
                </a:solidFill>
                <a:latin typeface="標楷體" pitchFamily="65" charset="-120"/>
                <a:ea typeface="標楷體" pitchFamily="65" charset="-120"/>
              </a:rPr>
              <a:t>「神似」</a:t>
            </a:r>
            <a:r>
              <a:rPr lang="zh-TW" altLang="en-US" dirty="0" smtClean="0">
                <a:latin typeface="標楷體" pitchFamily="65" charset="-120"/>
                <a:ea typeface="標楷體" pitchFamily="65" charset="-120"/>
              </a:rPr>
              <a:t>而非</a:t>
            </a:r>
            <a:r>
              <a:rPr lang="zh-TW" altLang="en-US" dirty="0">
                <a:solidFill>
                  <a:srgbClr val="FF0000"/>
                </a:solidFill>
                <a:latin typeface="標楷體" pitchFamily="65" charset="-120"/>
                <a:ea typeface="標楷體" pitchFamily="65" charset="-120"/>
              </a:rPr>
              <a:t>「形似」</a:t>
            </a:r>
            <a:r>
              <a:rPr lang="zh-TW" altLang="en-US" dirty="0">
                <a:latin typeface="標楷體" pitchFamily="65" charset="-120"/>
                <a:ea typeface="標楷體" pitchFamily="65" charset="-120"/>
              </a:rPr>
              <a:t>，故其比例、形狀不一定要與實物相仿，但要能完整重現其內在的神態及意象。和西方注重豪華的巴洛克藝術不同，中國藝術更強調小而美：麻雀雖小，五臟俱全。</a:t>
            </a:r>
            <a:endParaRPr lang="zh-TW" altLang="en-US" dirty="0" smtClean="0">
              <a:latin typeface="標楷體" pitchFamily="65" charset="-120"/>
              <a:ea typeface="標楷體" pitchFamily="65" charset="-120"/>
            </a:endParaRPr>
          </a:p>
          <a:p>
            <a:endParaRPr lang="zh-TW" altLang="en-US" dirty="0"/>
          </a:p>
        </p:txBody>
      </p:sp>
    </p:spTree>
    <p:extLst>
      <p:ext uri="{BB962C8B-B14F-4D97-AF65-F5344CB8AC3E}">
        <p14:creationId xmlns:p14="http://schemas.microsoft.com/office/powerpoint/2010/main" val="14622709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itchFamily="65" charset="-120"/>
                <a:ea typeface="標楷體" pitchFamily="65" charset="-120"/>
              </a:rPr>
              <a:t>中國文化對近代西方之影響</a:t>
            </a:r>
            <a:endParaRPr lang="zh-TW" altLang="en-US" dirty="0">
              <a:latin typeface="標楷體" pitchFamily="65" charset="-120"/>
              <a:ea typeface="標楷體" pitchFamily="65" charset="-120"/>
            </a:endParaRPr>
          </a:p>
        </p:txBody>
      </p:sp>
      <p:sp>
        <p:nvSpPr>
          <p:cNvPr id="3" name="內容版面配置區 2"/>
          <p:cNvSpPr>
            <a:spLocks noGrp="1"/>
          </p:cNvSpPr>
          <p:nvPr>
            <p:ph idx="1"/>
          </p:nvPr>
        </p:nvSpPr>
        <p:spPr/>
        <p:txBody>
          <a:bodyPr>
            <a:normAutofit fontScale="77500" lnSpcReduction="20000"/>
          </a:bodyPr>
          <a:lstStyle/>
          <a:p>
            <a:r>
              <a:rPr lang="zh-TW" altLang="en-US" dirty="0" smtClean="0">
                <a:latin typeface="標楷體" pitchFamily="65" charset="-120"/>
                <a:ea typeface="標楷體" pitchFamily="65" charset="-120"/>
              </a:rPr>
              <a:t>中國藝術重小而美</a:t>
            </a:r>
            <a:r>
              <a:rPr lang="zh-TW" altLang="en-US" dirty="0">
                <a:latin typeface="標楷體" pitchFamily="65" charset="-120"/>
                <a:ea typeface="標楷體" pitchFamily="65" charset="-120"/>
              </a:rPr>
              <a:t>，此藝術形式被傳至西方後，</a:t>
            </a:r>
            <a:r>
              <a:rPr lang="zh-TW" altLang="en-US" dirty="0">
                <a:solidFill>
                  <a:srgbClr val="FF0000"/>
                </a:solidFill>
                <a:latin typeface="標楷體" pitchFamily="65" charset="-120"/>
                <a:ea typeface="標楷體" pitchFamily="65" charset="-120"/>
              </a:rPr>
              <a:t>衍生出洛可可藝術</a:t>
            </a:r>
            <a:r>
              <a:rPr lang="zh-TW" altLang="en-US" dirty="0">
                <a:latin typeface="標楷體" pitchFamily="65" charset="-120"/>
                <a:ea typeface="標楷體" pitchFamily="65" charset="-120"/>
              </a:rPr>
              <a:t>。</a:t>
            </a:r>
            <a:endParaRPr lang="en-US" altLang="zh-TW" dirty="0">
              <a:latin typeface="標楷體" pitchFamily="65" charset="-120"/>
              <a:ea typeface="標楷體" pitchFamily="65" charset="-120"/>
            </a:endParaRPr>
          </a:p>
          <a:p>
            <a:r>
              <a:rPr lang="zh-TW" altLang="en-US" dirty="0">
                <a:latin typeface="標楷體" pitchFamily="65" charset="-120"/>
                <a:ea typeface="標楷體" pitchFamily="65" charset="-120"/>
              </a:rPr>
              <a:t>近代法國的宮廷文化中，許多仕女喜歡舉辦中國風宴會，自己亦穿著中國傳統服飾。</a:t>
            </a:r>
            <a:endParaRPr lang="en-US" altLang="zh-TW" dirty="0">
              <a:latin typeface="標楷體" pitchFamily="65" charset="-120"/>
              <a:ea typeface="標楷體" pitchFamily="65" charset="-120"/>
            </a:endParaRPr>
          </a:p>
          <a:p>
            <a:r>
              <a:rPr lang="zh-TW" altLang="en-US" dirty="0">
                <a:latin typeface="標楷體" pitchFamily="65" charset="-120"/>
                <a:ea typeface="標楷體" pitchFamily="65" charset="-120"/>
              </a:rPr>
              <a:t>中國風的庭園設計在當時蔚為主流。</a:t>
            </a:r>
            <a:endParaRPr lang="en-US" altLang="zh-TW" dirty="0">
              <a:latin typeface="標楷體" pitchFamily="65" charset="-120"/>
              <a:ea typeface="標楷體" pitchFamily="65" charset="-120"/>
            </a:endParaRPr>
          </a:p>
          <a:p>
            <a:r>
              <a:rPr lang="zh-TW" altLang="en-US" dirty="0">
                <a:latin typeface="標楷體" pitchFamily="65" charset="-120"/>
                <a:ea typeface="標楷體" pitchFamily="65" charset="-120"/>
              </a:rPr>
              <a:t>路易十四亦擁有許多中國式家具（有些是真品，但也有些是山寨貨 </a:t>
            </a:r>
            <a:r>
              <a:rPr lang="en-US" altLang="zh-TW" dirty="0">
                <a:latin typeface="標楷體" pitchFamily="65" charset="-120"/>
                <a:ea typeface="標楷體" pitchFamily="65" charset="-120"/>
              </a:rPr>
              <a:t>)</a:t>
            </a:r>
          </a:p>
          <a:p>
            <a:r>
              <a:rPr lang="zh-TW" altLang="zh-TW" dirty="0" smtClean="0">
                <a:latin typeface="標楷體" pitchFamily="65" charset="-120"/>
                <a:ea typeface="標楷體" pitchFamily="65" charset="-120"/>
              </a:rPr>
              <a:t>義大利傳教士利瑪竇首次將《論語》翻譯成拉丁文，1687年利瑪竇譯本在法國巴黎出版。 1691年，法國傳教士李明從中國回到法國，出版了《中國近事報導》和《論中國禮儀書》，向西方世界介紹東方的儒家思想並批評西方的墮落。</a:t>
            </a:r>
            <a:r>
              <a:rPr lang="zh-TW" altLang="en-US" dirty="0" smtClean="0">
                <a:solidFill>
                  <a:srgbClr val="FF0000"/>
                </a:solidFill>
                <a:latin typeface="標楷體" pitchFamily="65" charset="-120"/>
                <a:ea typeface="標楷體" pitchFamily="65" charset="-120"/>
              </a:rPr>
              <a:t>儒家思想有可能催生了歐洲近代啟蒙運動</a:t>
            </a:r>
            <a:r>
              <a:rPr lang="zh-TW" altLang="en-US" dirty="0">
                <a:latin typeface="標楷體" pitchFamily="65" charset="-120"/>
                <a:ea typeface="標楷體" pitchFamily="65" charset="-120"/>
              </a:rPr>
              <a:t>。</a:t>
            </a:r>
            <a:endParaRPr lang="zh-TW" altLang="en-US" dirty="0" smtClean="0">
              <a:latin typeface="標楷體" pitchFamily="65" charset="-120"/>
              <a:ea typeface="標楷體" pitchFamily="65" charset="-120"/>
            </a:endParaRPr>
          </a:p>
          <a:p>
            <a:endParaRPr lang="zh-TW" altLang="en-US" dirty="0"/>
          </a:p>
        </p:txBody>
      </p:sp>
    </p:spTree>
    <p:extLst>
      <p:ext uri="{BB962C8B-B14F-4D97-AF65-F5344CB8AC3E}">
        <p14:creationId xmlns:p14="http://schemas.microsoft.com/office/powerpoint/2010/main" val="42851649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smtClean="0"/>
              <a:t>Society of </a:t>
            </a:r>
            <a:r>
              <a:rPr lang="en-US" altLang="zh-TW" dirty="0" err="1" smtClean="0"/>
              <a:t>jesus</a:t>
            </a:r>
            <a:endParaRPr lang="zh-TW" altLang="en-US" dirty="0"/>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1820779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smtClean="0"/>
              <a:t>Society of Jesus</a:t>
            </a:r>
            <a:endParaRPr lang="zh-TW" altLang="en-US" dirty="0"/>
          </a:p>
        </p:txBody>
      </p:sp>
      <p:sp>
        <p:nvSpPr>
          <p:cNvPr id="5" name="內容版面配置區 4"/>
          <p:cNvSpPr>
            <a:spLocks noGrp="1"/>
          </p:cNvSpPr>
          <p:nvPr>
            <p:ph sz="half" idx="1"/>
          </p:nvPr>
        </p:nvSpPr>
        <p:spPr/>
        <p:txBody>
          <a:bodyPr>
            <a:normAutofit fontScale="92500" lnSpcReduction="10000"/>
          </a:bodyPr>
          <a:lstStyle/>
          <a:p>
            <a:r>
              <a:rPr lang="en-US" altLang="zh-TW" dirty="0" smtClean="0">
                <a:solidFill>
                  <a:schemeClr val="tx1"/>
                </a:solidFill>
              </a:rPr>
              <a:t>Founded by Ignatius of Loyola of Spain in 1534</a:t>
            </a:r>
          </a:p>
          <a:p>
            <a:endParaRPr lang="en-US" altLang="zh-TW" dirty="0" smtClean="0">
              <a:solidFill>
                <a:schemeClr val="tx1"/>
              </a:solidFill>
            </a:endParaRPr>
          </a:p>
          <a:p>
            <a:r>
              <a:rPr lang="en-US" altLang="zh-TW" dirty="0" smtClean="0">
                <a:solidFill>
                  <a:schemeClr val="tx1"/>
                </a:solidFill>
              </a:rPr>
              <a:t>Strongly committed to education, theological scholarship, and missionary work</a:t>
            </a:r>
          </a:p>
          <a:p>
            <a:endParaRPr lang="en-US" altLang="zh-TW" dirty="0" smtClean="0">
              <a:solidFill>
                <a:schemeClr val="tx1"/>
              </a:solidFill>
            </a:endParaRPr>
          </a:p>
          <a:p>
            <a:r>
              <a:rPr lang="en-US" altLang="zh-TW" dirty="0" err="1" smtClean="0">
                <a:solidFill>
                  <a:schemeClr val="tx1"/>
                </a:solidFill>
              </a:rPr>
              <a:t>Matteo</a:t>
            </a:r>
            <a:r>
              <a:rPr lang="en-US" altLang="zh-TW" dirty="0" smtClean="0">
                <a:solidFill>
                  <a:schemeClr val="tx1"/>
                </a:solidFill>
              </a:rPr>
              <a:t> Ricci,</a:t>
            </a:r>
            <a:r>
              <a:rPr lang="de-DE" altLang="zh-TW" dirty="0" smtClean="0">
                <a:solidFill>
                  <a:schemeClr val="tx1"/>
                </a:solidFill>
              </a:rPr>
              <a:t> Johann Adam Schall von Bell, Ferdinand Verbiest</a:t>
            </a:r>
            <a:endParaRPr lang="zh-TW" altLang="en-US" dirty="0" smtClean="0">
              <a:solidFill>
                <a:schemeClr val="tx1"/>
              </a:solidFill>
            </a:endParaRPr>
          </a:p>
          <a:p>
            <a:endParaRPr lang="zh-TW" altLang="en-US" dirty="0"/>
          </a:p>
        </p:txBody>
      </p:sp>
      <p:pic>
        <p:nvPicPr>
          <p:cNvPr id="7" name="內容版面配置區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865100"/>
            <a:ext cx="4038600" cy="3996162"/>
          </a:xfrm>
        </p:spPr>
      </p:pic>
    </p:spTree>
    <p:extLst>
      <p:ext uri="{BB962C8B-B14F-4D97-AF65-F5344CB8AC3E}">
        <p14:creationId xmlns:p14="http://schemas.microsoft.com/office/powerpoint/2010/main" val="34402711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French Academy of Sciences</a:t>
            </a:r>
            <a:endParaRPr lang="zh-TW" altLang="en-US" dirty="0"/>
          </a:p>
        </p:txBody>
      </p:sp>
      <p:sp>
        <p:nvSpPr>
          <p:cNvPr id="3" name="內容版面配置區 2"/>
          <p:cNvSpPr>
            <a:spLocks noGrp="1"/>
          </p:cNvSpPr>
          <p:nvPr>
            <p:ph sz="half" idx="1"/>
          </p:nvPr>
        </p:nvSpPr>
        <p:spPr/>
        <p:txBody>
          <a:bodyPr/>
          <a:lstStyle/>
          <a:p>
            <a:r>
              <a:rPr lang="en-US" altLang="zh-TW" dirty="0" smtClean="0"/>
              <a:t>Founded in 1666 by Louis XIV </a:t>
            </a:r>
          </a:p>
          <a:p>
            <a:endParaRPr lang="en-US" altLang="zh-TW" dirty="0" smtClean="0"/>
          </a:p>
          <a:p>
            <a:r>
              <a:rPr lang="en-US" altLang="zh-TW" dirty="0" smtClean="0"/>
              <a:t>Forefront  scientific academy in Europe in the 17th and 18th centuries</a:t>
            </a:r>
            <a:endParaRPr lang="zh-TW" altLang="en-US" dirty="0" smtClean="0"/>
          </a:p>
          <a:p>
            <a:endParaRPr lang="zh-TW" altLang="en-US" dirty="0"/>
          </a:p>
        </p:txBody>
      </p:sp>
      <p:pic>
        <p:nvPicPr>
          <p:cNvPr id="5" name="內容版面配置區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13783" y="1600200"/>
            <a:ext cx="3307434" cy="4525963"/>
          </a:xfrm>
        </p:spPr>
      </p:pic>
    </p:spTree>
    <p:extLst>
      <p:ext uri="{BB962C8B-B14F-4D97-AF65-F5344CB8AC3E}">
        <p14:creationId xmlns:p14="http://schemas.microsoft.com/office/powerpoint/2010/main" val="5166276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386</TotalTime>
  <Words>937</Words>
  <Application>Microsoft Office PowerPoint</Application>
  <PresentationFormat>如螢幕大小 (4:3)</PresentationFormat>
  <Paragraphs>89</Paragraphs>
  <Slides>25</Slides>
  <Notes>0</Notes>
  <HiddenSlides>0</HiddenSlides>
  <MMClips>0</MMClips>
  <ScaleCrop>false</ScaleCrop>
  <HeadingPairs>
    <vt:vector size="4" baseType="variant">
      <vt:variant>
        <vt:lpstr>佈景主題</vt:lpstr>
      </vt:variant>
      <vt:variant>
        <vt:i4>1</vt:i4>
      </vt:variant>
      <vt:variant>
        <vt:lpstr>投影片標題</vt:lpstr>
      </vt:variant>
      <vt:variant>
        <vt:i4>25</vt:i4>
      </vt:variant>
    </vt:vector>
  </HeadingPairs>
  <TitlesOfParts>
    <vt:vector size="26" baseType="lpstr">
      <vt:lpstr>Office 佈景主題</vt:lpstr>
      <vt:lpstr>Two Great Rulers</vt:lpstr>
      <vt:lpstr>康熙皇帝</vt:lpstr>
      <vt:lpstr>Louis XIV</vt:lpstr>
      <vt:lpstr>相似之處</vt:lpstr>
      <vt:lpstr>中國文化、建築、器物、思想</vt:lpstr>
      <vt:lpstr>中國文化對近代西方之影響</vt:lpstr>
      <vt:lpstr>Society of jesus</vt:lpstr>
      <vt:lpstr>Society of Jesus</vt:lpstr>
      <vt:lpstr>French Academy of Sciences</vt:lpstr>
      <vt:lpstr>French East India Company</vt:lpstr>
      <vt:lpstr>17th century eurasia trade and background</vt:lpstr>
      <vt:lpstr>Trade Routes</vt:lpstr>
      <vt:lpstr>Why Louis XIV Sent Jesuits?</vt:lpstr>
      <vt:lpstr>Theories</vt:lpstr>
      <vt:lpstr>Mercantilism</vt:lpstr>
      <vt:lpstr>Postcolonialism</vt:lpstr>
      <vt:lpstr>Ethnocentrism</vt:lpstr>
      <vt:lpstr>Orientalism</vt:lpstr>
      <vt:lpstr>Statism</vt:lpstr>
      <vt:lpstr>Conclusion</vt:lpstr>
      <vt:lpstr>Do Louis XIV and Kangxi Emperor have connection? </vt:lpstr>
      <vt:lpstr>PowerPoint 簡報</vt:lpstr>
      <vt:lpstr>PowerPoint 簡報</vt:lpstr>
      <vt:lpstr>PowerPoint 簡報</vt:lpstr>
      <vt:lpstr>Thank you for your attention. ˊ_&gt;ˋ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Two Great Rulers</dc:title>
  <dc:creator>Sinta</dc:creator>
  <cp:lastModifiedBy>NCUENG</cp:lastModifiedBy>
  <cp:revision>22</cp:revision>
  <dcterms:created xsi:type="dcterms:W3CDTF">2012-05-03T09:27:43Z</dcterms:created>
  <dcterms:modified xsi:type="dcterms:W3CDTF">2012-05-10T07:46:01Z</dcterms:modified>
</cp:coreProperties>
</file>